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27" r:id="rId7"/>
    <p:sldId id="329" r:id="rId8"/>
    <p:sldId id="316" r:id="rId9"/>
    <p:sldId id="292" r:id="rId10"/>
    <p:sldId id="274" r:id="rId11"/>
    <p:sldId id="317" r:id="rId12"/>
    <p:sldId id="275" r:id="rId13"/>
    <p:sldId id="310" r:id="rId14"/>
    <p:sldId id="301" r:id="rId15"/>
    <p:sldId id="318" r:id="rId16"/>
    <p:sldId id="270" r:id="rId17"/>
    <p:sldId id="271" r:id="rId18"/>
    <p:sldId id="272"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14</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645160"/>
          </a:xfrm>
          <a:prstGeom prst="rect">
            <a:avLst/>
          </a:prstGeom>
          <a:noFill/>
        </p:spPr>
        <p:txBody>
          <a:bodyPr wrap="square" rtlCol="0">
            <a:spAutoFit/>
          </a:bodyPr>
          <a:p>
            <a:pPr algn="ctr"/>
            <a:r>
              <a:rPr lang="en-US" altLang="zh-CN" sz="36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36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36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14</a:t>
            </a:r>
            <a:r>
              <a:rPr lang="en-US" altLang="zh-CN" sz="36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“Stopwatch”</a:t>
            </a:r>
            <a:endParaRPr lang="en-US" altLang="zh-CN" sz="36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073140" y="2135505"/>
            <a:ext cx="4389120" cy="2306955"/>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sz="2400" dirty="0">
                <a:solidFill>
                  <a:schemeClr val="accent5">
                    <a:lumMod val="75000"/>
                  </a:schemeClr>
                </a:solidFill>
                <a:ea typeface="微软雅黑 Light" charset="-122"/>
                <a:cs typeface="+mn-lt"/>
              </a:rPr>
              <a:t>This is a building block about the keys. You can choose different keys to indicate that when this button is pressed, this building block can be combined with the "if then" building block.</a:t>
            </a:r>
            <a:endParaRPr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507490" y="1614170"/>
            <a:ext cx="4120515" cy="36836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0" name="图片 19"/>
          <p:cNvPicPr>
            <a:picLocks noChangeAspect="1"/>
          </p:cNvPicPr>
          <p:nvPr/>
        </p:nvPicPr>
        <p:blipFill>
          <a:blip r:embed="rId3"/>
          <a:stretch>
            <a:fillRect/>
          </a:stretch>
        </p:blipFill>
        <p:spPr>
          <a:xfrm>
            <a:off x="1217930" y="1766570"/>
            <a:ext cx="3987165" cy="3629660"/>
          </a:xfrm>
          <a:prstGeom prst="rect">
            <a:avLst/>
          </a:prstGeom>
        </p:spPr>
      </p:pic>
      <p:sp>
        <p:nvSpPr>
          <p:cNvPr id="21" name="文本框 20"/>
          <p:cNvSpPr txBox="1"/>
          <p:nvPr/>
        </p:nvSpPr>
        <p:spPr>
          <a:xfrm>
            <a:off x="5553075" y="2463800"/>
            <a:ext cx="4848225" cy="460375"/>
          </a:xfrm>
          <a:prstGeom prst="rect">
            <a:avLst/>
          </a:prstGeom>
          <a:noFill/>
        </p:spPr>
        <p:txBody>
          <a:bodyPr wrap="square" rtlCol="0">
            <a:spAutoFit/>
          </a:bodyPr>
          <a:p>
            <a:pPr algn="l"/>
            <a:r>
              <a:rPr sz="2400" dirty="0">
                <a:solidFill>
                  <a:schemeClr val="accent5">
                    <a:lumMod val="75000"/>
                  </a:schemeClr>
                </a:solidFill>
                <a:ea typeface="宋体" pitchFamily="2" charset="-122"/>
                <a:cs typeface="+mn-lt"/>
              </a:rPr>
              <a:t>Draws an image on the LED screen.</a:t>
            </a:r>
            <a:endParaRPr sz="2400" dirty="0">
              <a:solidFill>
                <a:schemeClr val="accent5">
                  <a:lumMod val="75000"/>
                </a:schemeClr>
              </a:solidFill>
              <a:ea typeface="宋体" pitchFamily="2"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657850" y="2670810"/>
            <a:ext cx="4229735" cy="922020"/>
          </a:xfrm>
          <a:prstGeom prst="rect">
            <a:avLst/>
          </a:prstGeom>
          <a:noFill/>
        </p:spPr>
        <p:txBody>
          <a:bodyPr wrap="square" rtlCol="0">
            <a:spAutoFit/>
          </a:bodyPr>
          <a:p>
            <a:pPr algn="l"/>
            <a:r>
              <a:rPr lang="en-US" altLang="zh-CN" dirty="0">
                <a:solidFill>
                  <a:schemeClr val="accent5">
                    <a:lumMod val="75000"/>
                  </a:schemeClr>
                </a:solidFill>
              </a:rPr>
              <a:t>         </a:t>
            </a:r>
            <a:r>
              <a:rPr lang="zh-CN" dirty="0">
                <a:solidFill>
                  <a:schemeClr val="accent5">
                    <a:lumMod val="75000"/>
                  </a:schemeClr>
                </a:solidFill>
              </a:rPr>
              <a:t>This is a stepper motor block that allows you to choose the direction and speed of rotation.</a:t>
            </a:r>
            <a:endParaRPr lang="zh-CN" dirty="0">
              <a:solidFill>
                <a:schemeClr val="accent5">
                  <a:lumMod val="75000"/>
                </a:schemeClr>
              </a:solidFill>
            </a:endParaRPr>
          </a:p>
        </p:txBody>
      </p:sp>
      <p:pic>
        <p:nvPicPr>
          <p:cNvPr id="10" name="图片 9"/>
          <p:cNvPicPr>
            <a:picLocks noChangeAspect="1"/>
          </p:cNvPicPr>
          <p:nvPr/>
        </p:nvPicPr>
        <p:blipFill>
          <a:blip r:embed="rId3"/>
          <a:stretch>
            <a:fillRect/>
          </a:stretch>
        </p:blipFill>
        <p:spPr>
          <a:xfrm>
            <a:off x="1609090" y="1614170"/>
            <a:ext cx="3658870" cy="3563620"/>
          </a:xfrm>
          <a:prstGeom prst="rect">
            <a:avLst/>
          </a:prstGeom>
        </p:spPr>
      </p:pic>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62905" y="2859405"/>
            <a:ext cx="5395595" cy="460375"/>
          </a:xfrm>
          <a:prstGeom prst="rect">
            <a:avLst/>
          </a:prstGeom>
          <a:noFill/>
        </p:spPr>
        <p:txBody>
          <a:bodyPr wrap="square" rtlCol="0">
            <a:spAutoFit/>
          </a:bodyPr>
          <a:p>
            <a:pPr algn="l"/>
            <a:r>
              <a:rPr lang="en-US" altLang="zh-CN" sz="2400" dirty="0">
                <a:solidFill>
                  <a:schemeClr val="accent5">
                    <a:lumMod val="75000"/>
                  </a:schemeClr>
                </a:solidFill>
                <a:ea typeface="微软雅黑 Light" charset="-122"/>
                <a:cs typeface="+mn-lt"/>
              </a:rPr>
              <a:t>Sets this variable be equal to the input.</a:t>
            </a:r>
            <a:endParaRPr lang="zh-CN" altLang="en-US"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868170" y="1744345"/>
            <a:ext cx="3321685" cy="377952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736590" y="2821305"/>
            <a:ext cx="3860800" cy="1568450"/>
          </a:xfrm>
          <a:prstGeom prst="rect">
            <a:avLst/>
          </a:prstGeom>
          <a:noFill/>
        </p:spPr>
        <p:txBody>
          <a:bodyPr wrap="square" rtlCol="0">
            <a:spAutoFit/>
          </a:bodyPr>
          <a:p>
            <a:pPr algn="l"/>
            <a:r>
              <a:rPr lang="en-US" sz="2400" dirty="0">
                <a:solidFill>
                  <a:schemeClr val="accent5">
                    <a:lumMod val="75000"/>
                  </a:schemeClr>
                </a:solidFill>
                <a:ea typeface="宋体" pitchFamily="2" charset="-122"/>
                <a:cs typeface="+mn-lt"/>
                <a:sym typeface="+mn-ea"/>
              </a:rPr>
              <a:t>           </a:t>
            </a:r>
            <a:r>
              <a:rPr sz="24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itchFamily="2" charset="-122"/>
              <a:ea typeface="宋体" pitchFamily="2" charset="-122"/>
              <a:cs typeface="宋体"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2" name="图片 21"/>
          <p:cNvPicPr>
            <a:picLocks noChangeAspect="1"/>
          </p:cNvPicPr>
          <p:nvPr/>
        </p:nvPicPr>
        <p:blipFill>
          <a:blip r:embed="rId3"/>
          <a:stretch>
            <a:fillRect/>
          </a:stretch>
        </p:blipFill>
        <p:spPr>
          <a:xfrm>
            <a:off x="1930400" y="1978660"/>
            <a:ext cx="3296285" cy="3478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286635" y="1911350"/>
            <a:ext cx="7618095" cy="3599815"/>
          </a:xfrm>
          <a:prstGeom prst="rect">
            <a:avLst/>
          </a:prstGeom>
          <a:noFill/>
        </p:spPr>
        <p:txBody>
          <a:bodyPr wrap="square" rtlCol="0" anchor="t">
            <a:spAutoFit/>
          </a:bodyPr>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zh-CN" altLang="en-US"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8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itchFamily="2" charset="-122"/>
                <a:cs typeface="+mn-lt"/>
                <a:sym typeface="+mn-ea"/>
              </a:rPr>
              <a:t>Modify the program to rotate the stepper motor counterclockwise</a:t>
            </a:r>
            <a:endParaRPr sz="2400" dirty="0">
              <a:solidFill>
                <a:srgbClr val="FF0000"/>
              </a:solidFill>
              <a:ea typeface="宋体" pitchFamily="2" charset="-122"/>
              <a:cs typeface="+mn-lt"/>
              <a:sym typeface="+mn-ea"/>
            </a:endParaRPr>
          </a:p>
          <a:p>
            <a:pPr algn="l"/>
            <a:endParaRPr lang="en-US" altLang="zh-CN" sz="2800" dirty="0"/>
          </a:p>
          <a:p>
            <a:pPr algn="l"/>
            <a:r>
              <a:rPr lang="zh-CN" altLang="en-US" sz="24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rPr>
              <a:t>Start your little brain. Try it.</a:t>
            </a:r>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itchFamily="34" charset="0"/>
                <a:ea typeface="Arial" pitchFamily="34" charset="0"/>
              </a:rPr>
              <a:t>Part 5</a:t>
            </a:r>
            <a:endParaRPr lang="en-US" altLang="zh-CN" dirty="0" smtClean="0">
              <a:latin typeface="Arial" pitchFamily="34" charset="0"/>
              <a:ea typeface="Arial"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itchFamily="34" charset="0"/>
                <a:ea typeface="Arial" pitchFamily="34" charset="0"/>
                <a:sym typeface="+mn-ea"/>
                <a:hlinkClick r:id="rId3" action="ppaction://hlinksldjump"/>
              </a:rPr>
              <a:t>Have a try </a:t>
            </a:r>
            <a:endParaRPr lang="zh-CN" altLang="en-US" dirty="0">
              <a:solidFill>
                <a:schemeClr val="accent5">
                  <a:lumMod val="75000"/>
                </a:schemeClr>
              </a:solidFill>
              <a:latin typeface="黑体" charset="-122"/>
              <a:ea typeface="黑体"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4" action="ppaction://hlinksldjump"/>
              </a:rPr>
              <a:t>Learning goals</a:t>
            </a:r>
            <a:endParaRPr lang="zh-CN" altLang="en-US" dirty="0">
              <a:solidFill>
                <a:srgbClr val="0070C0"/>
              </a:solidFill>
              <a:latin typeface="Arial" pitchFamily="34" charset="0"/>
              <a:ea typeface="Arial"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5"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7" action="ppaction://hlinksldjump"/>
              </a:rPr>
              <a:t>Combin</a:t>
            </a:r>
            <a:r>
              <a:rPr lang="en-US" altLang="zh-CN" dirty="0">
                <a:solidFill>
                  <a:schemeClr val="accent5">
                    <a:lumMod val="75000"/>
                  </a:schemeClr>
                </a:solidFill>
                <a:latin typeface="Arial" pitchFamily="34" charset="0"/>
                <a:ea typeface="Arial" pitchFamily="34" charset="0"/>
                <a:hlinkClick r:id="rId7" action="ppaction://hlinksldjump"/>
              </a:rPr>
              <a:t>e</a:t>
            </a:r>
            <a:r>
              <a:rPr lang="zh-CN" altLang="en-US" dirty="0">
                <a:solidFill>
                  <a:schemeClr val="accent5">
                    <a:lumMod val="75000"/>
                  </a:schemeClr>
                </a:solidFill>
                <a:latin typeface="Arial" pitchFamily="34" charset="0"/>
                <a:ea typeface="Arial" pitchFamily="34" charset="0"/>
                <a:hlinkClick r:id="rId7"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253095" cy="193802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In this experiment, a stepping motor is added, and the stepping motor rotates clockwise to form a stopwatch, and a clock graphic is displayed on the LED screen. After pressing the red button, the stopwatch starts to rotate, and when the green button is pressed, it stops rotating.</a:t>
            </a:r>
            <a:endParaRPr sz="2400">
              <a:solidFill>
                <a:schemeClr val="accent1"/>
              </a:solidFill>
              <a:effectLst>
                <a:outerShdw blurRad="38100" dist="25400" dir="5400000" algn="ctr" rotWithShape="0">
                  <a:srgbClr val="6E747A">
                    <a:alpha val="43000"/>
                  </a:srgbClr>
                </a:outerShdw>
              </a:effectLst>
            </a:endParaRPr>
          </a:p>
        </p:txBody>
      </p:sp>
      <p:pic>
        <p:nvPicPr>
          <p:cNvPr id="9" name="图片 8"/>
          <p:cNvPicPr>
            <a:picLocks noChangeAspect="1"/>
          </p:cNvPicPr>
          <p:nvPr/>
        </p:nvPicPr>
        <p:blipFill>
          <a:blip r:embed="rId3"/>
          <a:stretch>
            <a:fillRect/>
          </a:stretch>
        </p:blipFill>
        <p:spPr>
          <a:xfrm>
            <a:off x="3723005" y="1810385"/>
            <a:ext cx="2034540" cy="1602740"/>
          </a:xfrm>
          <a:prstGeom prst="rect">
            <a:avLst/>
          </a:prstGeom>
        </p:spPr>
      </p:pic>
      <p:pic>
        <p:nvPicPr>
          <p:cNvPr id="10" name="图片 9"/>
          <p:cNvPicPr>
            <a:picLocks noChangeAspect="1"/>
          </p:cNvPicPr>
          <p:nvPr/>
        </p:nvPicPr>
        <p:blipFill>
          <a:blip r:embed="rId4"/>
          <a:stretch>
            <a:fillRect/>
          </a:stretch>
        </p:blipFill>
        <p:spPr>
          <a:xfrm>
            <a:off x="5911850" y="1810385"/>
            <a:ext cx="2136775" cy="160274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3200" dirty="0">
              <a:solidFill>
                <a:schemeClr val="accent5">
                  <a:lumMod val="75000"/>
                </a:schemeClr>
              </a:solidFill>
              <a:latin typeface="宋体" pitchFamily="2" charset="-122"/>
              <a:ea typeface="宋体" pitchFamily="2" charset="-122"/>
              <a:cs typeface="宋体" pitchFamily="2" charset="-122"/>
            </a:endParaRPr>
          </a:p>
          <a:p>
            <a:endParaRPr lang="zh-CN" altLang="en-US" sz="3200" dirty="0">
              <a:solidFill>
                <a:schemeClr val="accent5">
                  <a:lumMod val="75000"/>
                </a:schemeClr>
              </a:solidFill>
              <a:latin typeface="宋体" pitchFamily="2" charset="-122"/>
              <a:ea typeface="宋体"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47140" y="1999615"/>
            <a:ext cx="9468485" cy="3262630"/>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https://github.com/yahboomtechnology/ghbitlib</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https://github.com/yahboomtechnology/ghbitlib</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2" name="图片 11"/>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4" name="任意多边形 13"/>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17514" y="5177568"/>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9" name="文本框 18"/>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
        <p:nvSpPr>
          <p:cNvPr id="23" name="文本框 22"/>
          <p:cNvSpPr txBox="1"/>
          <p:nvPr/>
        </p:nvSpPr>
        <p:spPr>
          <a:xfrm>
            <a:off x="5142865" y="2670810"/>
            <a:ext cx="4848225" cy="193802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a:t>
            </a:r>
            <a:r>
              <a:rPr lang="en-US" sz="2400" dirty="0">
                <a:solidFill>
                  <a:schemeClr val="accent5">
                    <a:lumMod val="75000"/>
                  </a:schemeClr>
                </a:solidFill>
              </a:rPr>
              <a:t>on start</a:t>
            </a:r>
            <a:r>
              <a:rPr sz="2400" dirty="0">
                <a:solidFill>
                  <a:schemeClr val="accent5">
                    <a:lumMod val="75000"/>
                  </a:schemeClr>
                </a:solidFill>
              </a:rPr>
              <a:t>” building block means that when the micro:bi Game Handle is turned on, the blocks in “</a:t>
            </a:r>
            <a:r>
              <a:rPr lang="en-US" sz="2400" dirty="0">
                <a:solidFill>
                  <a:schemeClr val="accent5">
                    <a:lumMod val="75000"/>
                  </a:schemeClr>
                </a:solidFill>
              </a:rPr>
              <a:t>on start</a:t>
            </a:r>
            <a:r>
              <a:rPr sz="2400" dirty="0">
                <a:solidFill>
                  <a:schemeClr val="accent5">
                    <a:lumMod val="75000"/>
                  </a:schemeClr>
                </a:solidFill>
              </a:rPr>
              <a:t>” start executing and execute only once</a:t>
            </a:r>
            <a:r>
              <a:rPr lang="en-US" sz="2400" dirty="0">
                <a:solidFill>
                  <a:schemeClr val="accent5">
                    <a:lumMod val="75000"/>
                  </a:schemeClr>
                </a:solidFill>
              </a:rPr>
              <a:t>.</a:t>
            </a:r>
            <a:endParaRPr lang="en-US" sz="2400" dirty="0">
              <a:solidFill>
                <a:schemeClr val="accent5">
                  <a:lumMod val="75000"/>
                </a:schemeClr>
              </a:solidFill>
            </a:endParaRPr>
          </a:p>
        </p:txBody>
      </p:sp>
      <p:pic>
        <p:nvPicPr>
          <p:cNvPr id="24" name="图片 23"/>
          <p:cNvPicPr>
            <a:picLocks noChangeAspect="1"/>
          </p:cNvPicPr>
          <p:nvPr/>
        </p:nvPicPr>
        <p:blipFill>
          <a:blip r:embed="rId3"/>
          <a:stretch>
            <a:fillRect/>
          </a:stretch>
        </p:blipFill>
        <p:spPr>
          <a:xfrm>
            <a:off x="1544320" y="1717040"/>
            <a:ext cx="3348355" cy="3707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3600</Words>
  <Application>WPS 演示</Application>
  <PresentationFormat>宽屏</PresentationFormat>
  <Paragraphs>177</Paragraphs>
  <Slides>17</Slides>
  <Notes>0</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76</cp:revision>
  <dcterms:created xsi:type="dcterms:W3CDTF">2018-09-06T08:46:00Z</dcterms:created>
  <dcterms:modified xsi:type="dcterms:W3CDTF">2021-12-27T07:00:00Z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